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5" r:id="rId9"/>
    <p:sldId id="269" r:id="rId10"/>
    <p:sldId id="266" r:id="rId11"/>
    <p:sldId id="267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70" r:id="rId24"/>
    <p:sldId id="288" r:id="rId25"/>
    <p:sldId id="283" r:id="rId26"/>
    <p:sldId id="284" r:id="rId27"/>
    <p:sldId id="285" r:id="rId28"/>
    <p:sldId id="286" r:id="rId29"/>
    <p:sldId id="287" r:id="rId30"/>
    <p:sldId id="28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1" initials="P" lastIdx="1" clrIdx="0">
    <p:extLst>
      <p:ext uri="{19B8F6BF-5375-455C-9EA6-DF929625EA0E}">
        <p15:presenceInfo xmlns:p15="http://schemas.microsoft.com/office/powerpoint/2012/main" userId="PC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509" autoAdjust="0"/>
  </p:normalViewPr>
  <p:slideViewPr>
    <p:cSldViewPr snapToGrid="0">
      <p:cViewPr varScale="1">
        <p:scale>
          <a:sx n="73" d="100"/>
          <a:sy n="73" d="100"/>
        </p:scale>
        <p:origin x="172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D1425-7D65-4E40-896E-668BEAF46793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FB0C-0851-4C64-8B62-CBF809C76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7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78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94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05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7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38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97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21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22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31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88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19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07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82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sr-Cyrl-R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14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0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27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83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8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3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8FB0C-0851-4C64-8B62-CBF809C76E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9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6AA60B1C-B2F9-4FC5-84D5-4CD3AB9B0B82}" type="datetime1">
              <a:rPr lang="en-US" smtClean="0"/>
              <a:t>11/24/2023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71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83F7-B216-4D66-A5A5-A7B59655B520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64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8495-82D8-4925-87C5-CE7E782E163B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85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4A49F-E29A-4FD0-B5EF-AC0AC9B5177B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2D1F-231C-4A8A-BEAA-DF213C556BF2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1481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7C0D-8DB5-453B-8410-8F40F13A7D6B}" type="datetime1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1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9B9D-33C1-44F4-834C-810B4152B426}" type="datetime1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3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3D-1671-4DA1-83BD-E0DF44D80DC5}" type="datetime1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3269-A7C3-4FCA-9135-7BC59ACCAB43}" type="datetime1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84B78-122D-4FDF-A26B-73D304429173}" type="datetime1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1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E85B-A653-4290-AA91-517F87B49A24}" type="datetime1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0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B2BA9FE-F28B-4161-8F6D-96BD02EF18D4}" type="datetime1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BF3128C-CAA3-4E47-BA5D-4F819F935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42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2.webm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video" Target="../media/media3.webm"/><Relationship Id="rId11" Type="http://schemas.openxmlformats.org/officeDocument/2006/relationships/image" Target="../media/image8.png"/><Relationship Id="rId5" Type="http://schemas.microsoft.com/office/2007/relationships/media" Target="../media/media3.webm"/><Relationship Id="rId10" Type="http://schemas.openxmlformats.org/officeDocument/2006/relationships/image" Target="../media/image7.png"/><Relationship Id="rId4" Type="http://schemas.openxmlformats.org/officeDocument/2006/relationships/video" Target="../media/media2.webm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0594-B0D1-C2DF-80AB-BDF229CC7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" y="650007"/>
            <a:ext cx="8492921" cy="3446274"/>
          </a:xfrm>
        </p:spPr>
        <p:txBody>
          <a:bodyPr>
            <a:normAutofit/>
          </a:bodyPr>
          <a:lstStyle/>
          <a:p>
            <a:pPr algn="ctr"/>
            <a:r>
              <a:rPr lang="sr-Cyrl-B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УПРАВЉАЊЕ АУТОНОМНИМ ВОЗИЛИМА </a:t>
            </a:r>
            <a:br>
              <a:rPr lang="sr-Cyrl-B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Cyrl-B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ПРИМЕНОМ КОНВОЛУЦИОНИХ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Cyrl-B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НЕУРОНСКИХ МРЕЖА</a:t>
            </a:r>
            <a:r>
              <a:rPr lang="sr-Cyrl-BA" sz="2400" dirty="0"/>
              <a:t/>
            </a:r>
            <a:br>
              <a:rPr lang="sr-Cyrl-BA" sz="2400" dirty="0"/>
            </a:br>
            <a:r>
              <a:rPr lang="sr-Cyrl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sr-Cyrl-B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-ДИПЛОМСКИ РАД-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2ADF4-7427-71D0-F2E6-4A94A32D1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4" y="5317441"/>
            <a:ext cx="4087266" cy="752085"/>
          </a:xfrm>
        </p:spPr>
        <p:txBody>
          <a:bodyPr>
            <a:noAutofit/>
          </a:bodyPr>
          <a:lstStyle/>
          <a:p>
            <a:r>
              <a:rPr lang="sr-Cyrl-BA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Ментор: проф. др Александар Милосављевић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01584-6F44-C0C6-1216-917A28927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61" y="929327"/>
            <a:ext cx="758193" cy="741712"/>
          </a:xfrm>
          <a:prstGeom prst="ellipse">
            <a:avLst/>
          </a:prstGeom>
          <a:ln w="3175" cap="rnd">
            <a:solidFill>
              <a:schemeClr val="bg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2" descr="Elektronski fakultet u Nisu">
            <a:extLst>
              <a:ext uri="{FF2B5EF4-FFF2-40B4-BE49-F238E27FC236}">
                <a16:creationId xmlns:a16="http://schemas.microsoft.com/office/drawing/2014/main" id="{9D6C90D5-C771-F0D8-E980-C7348A806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67" y="913989"/>
            <a:ext cx="757049" cy="757049"/>
          </a:xfrm>
          <a:prstGeom prst="ellipse">
            <a:avLst/>
          </a:prstGeom>
          <a:ln w="3175" cap="rnd">
            <a:solidFill>
              <a:schemeClr val="bg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74AC08-539D-9C0F-9BD0-136162AA7E4A}"/>
              </a:ext>
            </a:extLst>
          </p:cNvPr>
          <p:cNvSpPr txBox="1"/>
          <p:nvPr/>
        </p:nvSpPr>
        <p:spPr>
          <a:xfrm>
            <a:off x="3103553" y="840042"/>
            <a:ext cx="3030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43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r-Cyrl-RS" altLang="sr-Latn-R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УНИВЕРЗИТЕТ У НИШУ</a:t>
            </a:r>
            <a:endParaRPr lang="sr-Latn-RS" alt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5143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r-Cyrl-RS" altLang="sr-Latn-R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ЕЛЕКТРОНСКИ ФАКУЛТЕТ</a:t>
            </a:r>
            <a:endParaRPr lang="sr-Latn-RS" altLang="sr-Latn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5143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r-Cyrl-RS" altLang="sr-Latn-R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Катедра за рачунарство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8CDC7-F240-2E32-E62D-F900D0E42249}"/>
              </a:ext>
            </a:extLst>
          </p:cNvPr>
          <p:cNvSpPr txBox="1"/>
          <p:nvPr/>
        </p:nvSpPr>
        <p:spPr>
          <a:xfrm>
            <a:off x="5480069" y="5317441"/>
            <a:ext cx="327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B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Кандидат: Дамјан Ћупић 16959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7236D-A75E-8595-16A0-444308FCA7DC}"/>
              </a:ext>
            </a:extLst>
          </p:cNvPr>
          <p:cNvSpPr txBox="1"/>
          <p:nvPr/>
        </p:nvSpPr>
        <p:spPr>
          <a:xfrm>
            <a:off x="4036158" y="622066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B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Ниш, 2023.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23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499810"/>
            <a:ext cx="7930897" cy="533400"/>
          </a:xfrm>
        </p:spPr>
        <p:txBody>
          <a:bodyPr>
            <a:normAutofit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PilotNet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291906"/>
            <a:ext cx="4364879" cy="5108894"/>
          </a:xfrm>
        </p:spPr>
        <p:txBody>
          <a:bodyPr>
            <a:noAutofit/>
          </a:bodyPr>
          <a:lstStyle/>
          <a:p>
            <a:pPr algn="just"/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мреже:</a:t>
            </a:r>
          </a:p>
          <a:p>
            <a:pPr lvl="1" algn="just"/>
            <a:r>
              <a:rPr lang="sr-Cyrl-B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нормализациони</a:t>
            </a:r>
            <a:r>
              <a:rPr lang="sr-Cyrl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слој</a:t>
            </a:r>
          </a:p>
          <a:p>
            <a:pPr lvl="1" algn="just"/>
            <a:r>
              <a:rPr lang="sr-Cyrl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 </a:t>
            </a:r>
            <a:r>
              <a:rPr lang="sr-Cyrl-B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конволуционих</a:t>
            </a:r>
            <a:r>
              <a:rPr lang="sr-Cyrl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слојева</a:t>
            </a:r>
          </a:p>
          <a:p>
            <a:pPr lvl="1" algn="just"/>
            <a:r>
              <a:rPr lang="sr-Cyrl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три потпуно повезана слоја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Мрежа генерише угао скретања</a:t>
            </a:r>
          </a:p>
          <a:p>
            <a:pPr algn="just"/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Перформансе мреже су прво евалуиране у симулатору, а затим на стварним путевима</a:t>
            </a:r>
          </a:p>
          <a:p>
            <a:pPr algn="just"/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Побољшане верзије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PilotNet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мреже засноване на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архитектури омогућавају управљање возилом на раскрсницама и праћење одређене путање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E25D3-02DA-0327-FCAF-BE607178A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64" y="747159"/>
            <a:ext cx="3082190" cy="3264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9F89F-A75B-EBB7-3BF9-36D80BE17BE8}"/>
              </a:ext>
            </a:extLst>
          </p:cNvPr>
          <p:cNvSpPr txBox="1"/>
          <p:nvPr/>
        </p:nvSpPr>
        <p:spPr>
          <a:xfrm>
            <a:off x="4726767" y="4003099"/>
            <a:ext cx="3606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6: Архитектура </a:t>
            </a:r>
            <a:r>
              <a:rPr lang="sr-Latn-R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PilotNet</a:t>
            </a:r>
            <a:r>
              <a:rPr lang="sr-Latn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мреже </a:t>
            </a:r>
            <a:endParaRPr lang="en-US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735C2-2925-951D-41E2-EC57712EC9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64" y="4428989"/>
            <a:ext cx="3082190" cy="2017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2C207-7E91-F387-EACD-1EF4D43DF023}"/>
              </a:ext>
            </a:extLst>
          </p:cNvPr>
          <p:cNvSpPr txBox="1"/>
          <p:nvPr/>
        </p:nvSpPr>
        <p:spPr>
          <a:xfrm>
            <a:off x="4572000" y="6427372"/>
            <a:ext cx="3765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7: Значајне карактеристике слике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2341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505639"/>
            <a:ext cx="7930897" cy="533400"/>
          </a:xfrm>
        </p:spPr>
        <p:txBody>
          <a:bodyPr>
            <a:norm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Симулатори аутономне вожње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281012"/>
            <a:ext cx="7930897" cy="5484913"/>
          </a:xfrm>
        </p:spPr>
        <p:txBody>
          <a:bodyPr>
            <a:noAutofit/>
          </a:bodyPr>
          <a:lstStyle/>
          <a:p>
            <a:pPr algn="just"/>
            <a:r>
              <a:rPr lang="sr-Cyrl-RS" sz="2000" dirty="0">
                <a:latin typeface="Times New Roman" panose="02020603050405020304" pitchFamily="18" charset="0"/>
              </a:rPr>
              <a:t>Треба обезбедити симулацију свих сегмената вожње (од перцепције до реализације управљачких команди)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</a:rPr>
              <a:t>Особине „добрих“ симулатора:</a:t>
            </a: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</a:rPr>
              <a:t>реалистично виртуелно окружење</a:t>
            </a: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</a:rPr>
              <a:t>реалистични модели сензора</a:t>
            </a: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</a:rPr>
              <a:t>коришћење мапа</a:t>
            </a:r>
          </a:p>
          <a:p>
            <a:pPr lvl="1" algn="just"/>
            <a:r>
              <a:rPr lang="sr-Cyrl-R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флексибилан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API</a:t>
            </a:r>
            <a:endParaRPr lang="sr-Cyrl-R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</a:rPr>
              <a:t>генерисање тренинг-података</a:t>
            </a:r>
            <a:endParaRPr lang="sr-Cyrl-RS" sz="2000" dirty="0">
              <a:latin typeface="Times New Roman" panose="02020603050405020304" pitchFamily="18" charset="0"/>
            </a:endParaRPr>
          </a:p>
          <a:p>
            <a:pPr algn="just"/>
            <a:r>
              <a:rPr lang="sr-Cyrl-RS" sz="2000" dirty="0">
                <a:latin typeface="Times New Roman" panose="02020603050405020304" pitchFamily="18" charset="0"/>
              </a:rPr>
              <a:t>Познати симулатори:</a:t>
            </a:r>
            <a:endParaRPr lang="sr-Cyrl-CS" sz="2000" dirty="0">
              <a:latin typeface="Times New Roman" panose="02020603050405020304" pitchFamily="18" charset="0"/>
            </a:endParaRPr>
          </a:p>
          <a:p>
            <a:pPr lvl="1" algn="just"/>
            <a:r>
              <a:rPr lang="sr-Cyrl-C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SurfelGAN</a:t>
            </a:r>
            <a:r>
              <a:rPr lang="sr-Cyrl-C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sr-Cyrl-C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Cyrl-C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C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Matrix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DataViz</a:t>
            </a:r>
            <a:r>
              <a:rPr lang="sr-Cyrl-C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lvl="1" algn="just"/>
            <a:r>
              <a:rPr lang="sr-Cyrl-C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CARLA, LGSVL, </a:t>
            </a:r>
            <a:r>
              <a:rPr lang="sr-Latn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AirSim</a:t>
            </a:r>
            <a:endParaRPr lang="sr-Cyrl-R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/>
            <a:r>
              <a:rPr lang="sr-Latn-R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Udacity</a:t>
            </a:r>
            <a:r>
              <a:rPr lang="sr-Latn-R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Self-Driving</a:t>
            </a:r>
            <a:r>
              <a:rPr lang="sr-Cyrl-R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r>
              <a:rPr lang="sr-Cyrl-R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Simulator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endParaRPr lang="sr-Latn-R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ABC72-58F3-7C50-6931-E5E087C7AF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735" y="2925355"/>
            <a:ext cx="3609972" cy="2047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AD09-222D-089F-02A5-A6AB430C2E05}"/>
              </a:ext>
            </a:extLst>
          </p:cNvPr>
          <p:cNvSpPr txBox="1"/>
          <p:nvPr/>
        </p:nvSpPr>
        <p:spPr>
          <a:xfrm>
            <a:off x="4412736" y="4992213"/>
            <a:ext cx="3609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Слика 8: В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ожња у реалном свету (лево) и </a:t>
            </a:r>
            <a:r>
              <a:rPr lang="sr-Cyrl-R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SurfelGAN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симулатору (десно)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08796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711355"/>
            <a:ext cx="7930897" cy="4584670"/>
          </a:xfrm>
        </p:spPr>
        <p:txBody>
          <a:bodyPr>
            <a:noAutofit/>
          </a:bodyPr>
          <a:lstStyle/>
          <a:p>
            <a:pPr algn="just"/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имплементацију прототипа система коришћени су програмски језик 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Keras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библиотека</a:t>
            </a:r>
            <a:endParaRPr lang="sr-Cyrl-R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Пројекат је подељен у два дела: реализација над скупом који садржи податке снимљене приликом вожње на стварним путевима и реализација у симулатору</a:t>
            </a: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 тренирање 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модела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над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сликама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стварних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путева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коришћен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је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Udacity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скуп података, који садржи слике са три камере и податке са осталих уређаја и сензора у возилу за око 30 минута вожње (при различитим светлосним условима, на путевима са једном или више саобраћајних трака)</a:t>
            </a:r>
          </a:p>
          <a:p>
            <a:pPr algn="just"/>
            <a:r>
              <a:rPr lang="sr-Cyrl-R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Распакивањем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овог скупа „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rosbag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“ података д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обијено је укупно    101 396 слика, распоређених у фолдере са називима „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center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“,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„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left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„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заједно са пратећим подацима смештеним у „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interpolated.csv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 фајл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36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711354"/>
            <a:ext cx="7930897" cy="4584671"/>
          </a:xfrm>
        </p:spPr>
        <p:txBody>
          <a:bodyPr>
            <a:noAutofit/>
          </a:bodyPr>
          <a:lstStyle/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Хистограм расподеле углова скретања у тренинг-скупу података приказује да су вредности распоређене око нуле, тј. да нема много података који се односе на већа скретања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A41E8-8442-88F2-8EFE-0D2BF0A10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8" y="2957156"/>
            <a:ext cx="6208489" cy="27851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178CB-EC96-6E00-B0B1-C365BE68927C}"/>
              </a:ext>
            </a:extLst>
          </p:cNvPr>
          <p:cNvSpPr txBox="1"/>
          <p:nvPr/>
        </p:nvSpPr>
        <p:spPr>
          <a:xfrm>
            <a:off x="1170511" y="5742265"/>
            <a:ext cx="5991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9: Расподела углова скретања у тренинг-скупу података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8532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702966"/>
            <a:ext cx="7930897" cy="5062960"/>
          </a:xfrm>
        </p:spPr>
        <p:txBody>
          <a:bodyPr>
            <a:noAutofit/>
          </a:bodyPr>
          <a:lstStyle/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Мрежа која је коришћена се ослања на </a:t>
            </a:r>
            <a:r>
              <a:rPr lang="sr-Latn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PilotNet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архитектуру</a:t>
            </a: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 циљу добијања што бољег модела, трениране су три варијанте ове мреже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617220" lvl="1" indent="-342900" algn="just">
              <a:buFont typeface="+mj-lt"/>
              <a:buAutoNum type="arabicPeriod"/>
            </a:pP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основном моделу додата </a:t>
            </a: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ELU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активациона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функција након сваког слоја</a:t>
            </a:r>
          </a:p>
          <a:p>
            <a:pPr marL="617220" lvl="1" indent="-342900" algn="just">
              <a:buFont typeface="+mj-lt"/>
              <a:buAutoNum type="arabicPeriod"/>
            </a:pP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моделу са </a:t>
            </a:r>
            <a:r>
              <a:rPr lang="sr-Cyrl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активационом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функцијом додат један слој одбацивања 50% </a:t>
            </a:r>
            <a:r>
              <a:rPr lang="sr-Cyrl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неурона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након </a:t>
            </a:r>
            <a:r>
              <a:rPr lang="sr-Cyrl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конволуционих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слојева</a:t>
            </a:r>
          </a:p>
          <a:p>
            <a:pPr marL="617220" lvl="1" indent="-342900" algn="just">
              <a:buFont typeface="+mj-lt"/>
              <a:buAutoNum type="arabicPeriod"/>
            </a:pP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моделу са </a:t>
            </a:r>
            <a:r>
              <a:rPr lang="sr-Cyrl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активационом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функцијом додат слој одбацивања 20% </a:t>
            </a:r>
            <a:r>
              <a:rPr lang="sr-Cyrl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неурона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након сваког </a:t>
            </a:r>
            <a:r>
              <a:rPr lang="sr-Cyrl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конволуционог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потпуно повезаног слоја</a:t>
            </a:r>
            <a:endParaRPr lang="sr-Cyrl-R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Сви модели су тренирани сликама у 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RGB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YUV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формату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рећи модел је дао најбоље резултате над скупом слика за тестирање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7220" lvl="1" indent="-342900" algn="just">
              <a:buFont typeface="+mj-lt"/>
              <a:buAutoNum type="arabicPeriod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8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6" y="1485900"/>
            <a:ext cx="7930896" cy="5183348"/>
          </a:xfrm>
        </p:spPr>
        <p:txBody>
          <a:bodyPr>
            <a:noAutofit/>
          </a:bodyPr>
          <a:lstStyle/>
          <a:p>
            <a:pPr algn="just"/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5C700-85DD-C338-A951-871891847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2" y="1996842"/>
            <a:ext cx="4061753" cy="3975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228EA5-5EFD-9F93-98E6-44EFF33717F3}"/>
              </a:ext>
            </a:extLst>
          </p:cNvPr>
          <p:cNvSpPr txBox="1"/>
          <p:nvPr/>
        </p:nvSpPr>
        <p:spPr>
          <a:xfrm>
            <a:off x="2184938" y="5982157"/>
            <a:ext cx="397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Слика 10: </a:t>
            </a:r>
            <a:r>
              <a:rPr lang="sr-Latn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sr-Cyrl-R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мплементација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PilotNet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мреже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62014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702965"/>
            <a:ext cx="7930897" cy="4593060"/>
          </a:xfrm>
        </p:spPr>
        <p:txBody>
          <a:bodyPr>
            <a:noAutofit/>
          </a:bodyPr>
          <a:lstStyle/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Све слике су пре прослеђивања моделу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препроцесиране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 оквиру функције </a:t>
            </a:r>
            <a:r>
              <a:rPr lang="sr-Latn-R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preprocess_img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E85B2-056A-4212-77A6-82100AA1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48" y="2466517"/>
            <a:ext cx="3744941" cy="1454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C1B69F-31E1-88D7-1FD9-C28518E86086}"/>
              </a:ext>
            </a:extLst>
          </p:cNvPr>
          <p:cNvSpPr txBox="1"/>
          <p:nvPr/>
        </p:nvSpPr>
        <p:spPr>
          <a:xfrm>
            <a:off x="2138769" y="3948937"/>
            <a:ext cx="4140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Функција за препроцесирање слика</a:t>
            </a:r>
            <a:endParaRPr lang="en-US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4882F-AE7D-E59B-DC23-2ECC2DBCB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33" y="4357415"/>
            <a:ext cx="5489575" cy="20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113BBE-1258-CFD5-1329-62D707405418}"/>
              </a:ext>
            </a:extLst>
          </p:cNvPr>
          <p:cNvSpPr txBox="1"/>
          <p:nvPr/>
        </p:nvSpPr>
        <p:spPr>
          <a:xfrm>
            <a:off x="2327121" y="6365949"/>
            <a:ext cx="3778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Пример препроцесирања слике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0610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C0E6F2E-5327-6CFF-E59B-A0ECB701E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694756"/>
              </p:ext>
            </p:extLst>
          </p:nvPr>
        </p:nvGraphicFramePr>
        <p:xfrm>
          <a:off x="2089881" y="4460846"/>
          <a:ext cx="425328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093">
                  <a:extLst>
                    <a:ext uri="{9D8B030D-6E8A-4147-A177-3AD203B41FA5}">
                      <a16:colId xmlns:a16="http://schemas.microsoft.com/office/drawing/2014/main" val="665970463"/>
                    </a:ext>
                  </a:extLst>
                </a:gridCol>
                <a:gridCol w="1542595">
                  <a:extLst>
                    <a:ext uri="{9D8B030D-6E8A-4147-A177-3AD203B41FA5}">
                      <a16:colId xmlns:a16="http://schemas.microsoft.com/office/drawing/2014/main" val="1613195192"/>
                    </a:ext>
                  </a:extLst>
                </a:gridCol>
                <a:gridCol w="1542595">
                  <a:extLst>
                    <a:ext uri="{9D8B030D-6E8A-4147-A177-3AD203B41FA5}">
                      <a16:colId xmlns:a16="http://schemas.microsoft.com/office/drawing/2014/main" val="201136805"/>
                    </a:ext>
                  </a:extLst>
                </a:gridCol>
              </a:tblGrid>
              <a:tr h="20485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04647"/>
                  </a:ext>
                </a:extLst>
              </a:tr>
              <a:tr h="299406">
                <a:tc>
                  <a:txBody>
                    <a:bodyPr/>
                    <a:lstStyle/>
                    <a:p>
                      <a:r>
                        <a:rPr lang="sr-Cyrl-R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0.0187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0.0179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495377"/>
                  </a:ext>
                </a:extLst>
              </a:tr>
              <a:tr h="299406">
                <a:tc>
                  <a:txBody>
                    <a:bodyPr/>
                    <a:lstStyle/>
                    <a:p>
                      <a:r>
                        <a:rPr lang="sr-Cyrl-R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 2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0.0187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0.0168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074271"/>
                  </a:ext>
                </a:extLst>
              </a:tr>
              <a:tr h="299406">
                <a:tc>
                  <a:txBody>
                    <a:bodyPr/>
                    <a:lstStyle/>
                    <a:p>
                      <a:r>
                        <a:rPr lang="sr-Cyrl-R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 3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0.0150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0.0154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2925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B3DEEDD-6EDA-AAF5-F76D-92F4C411BDD8}"/>
              </a:ext>
            </a:extLst>
          </p:cNvPr>
          <p:cNvSpPr txBox="1"/>
          <p:nvPr/>
        </p:nvSpPr>
        <p:spPr>
          <a:xfrm>
            <a:off x="1964014" y="5835744"/>
            <a:ext cx="4505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Табела 1: Вредности за </a:t>
            </a:r>
            <a:r>
              <a:rPr lang="sr-Cyrl-C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MSE </a:t>
            </a:r>
            <a:r>
              <a:rPr lang="sr-Latn-R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над</a:t>
            </a:r>
            <a:r>
              <a:rPr lang="sr-Latn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тест-подацима</a:t>
            </a:r>
            <a:endParaRPr lang="en-US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3A3CAE0A-AC77-D5D0-6AB5-210CF2EC1D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075" y="1711354"/>
                <a:ext cx="8037248" cy="29277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sr-Cyrl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 табели бр. 1 се могу видети вредности за </a:t>
                </a:r>
                <a:r>
                  <a:rPr lang="sr-Latn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MSE (</a:t>
                </a:r>
                <a:r>
                  <a:rPr lang="sr-Cyrl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изражене у </a:t>
                </a:r>
                <a:r>
                  <a:rPr lang="sr-Latn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rad</a:t>
                </a:r>
                <a:r>
                  <a:rPr lang="sr-Latn-RS" sz="2000" baseline="30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r>
                  <a:rPr lang="sr-Latn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</a:t>
                </a:r>
                <a:r>
                  <a:rPr lang="sr-Cyrl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над тест-скупом од 5 614 слика са централне камере за сваку од верзија модела</a:t>
                </a:r>
              </a:p>
              <a:p>
                <a:pPr algn="just"/>
                <a:r>
                  <a:rPr lang="sr-Cyrl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Ове вредности су рачунате као: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r-Latn-RS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MSE</m:t>
                    </m:r>
                    <m:r>
                      <a:rPr lang="sr-Latn-RS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r-Latn-R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sr-Latn-R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𝛴</m:t>
                    </m:r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r-Latn-R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r-Latn-R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sr-Latn-R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𝑝𝑟𝑒𝑑</m:t>
                                </m:r>
                                <m:r>
                                  <a:rPr lang="sr-Latn-R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sr-Latn-R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sr-Latn-R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r-Latn-R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sr-Latn-RS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sr-Latn-R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sr-Latn-R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sr-Latn-R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sr-Cyrl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где је </a:t>
                </a:r>
                <a:r>
                  <a:rPr lang="sr-Latn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 </a:t>
                </a:r>
                <a:r>
                  <a:rPr lang="sr-Cyrl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укупан број разматраних углова,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sr-Latn-R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𝑝𝑟𝑒𝑑</m:t>
                        </m:r>
                        <m:r>
                          <a:rPr lang="sr-Latn-R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sr-Cyrl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предиктовани,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sr-Latn-R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sr-Cyrl-R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референтни угао</a:t>
                </a:r>
                <a:endParaRPr lang="sr-Cyrl-B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3A3CAE0A-AC77-D5D0-6AB5-210CF2EC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75" y="1711354"/>
                <a:ext cx="8037248" cy="2927758"/>
              </a:xfrm>
              <a:prstGeom prst="rect">
                <a:avLst/>
              </a:prstGeom>
              <a:blipFill>
                <a:blip r:embed="rId3"/>
                <a:stretch>
                  <a:fillRect l="-303" t="-1667" r="-758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7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4769DD-8190-AF72-801F-92B7C4F80E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3" y="2182244"/>
            <a:ext cx="7227488" cy="24935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86124-3E9C-20F0-CC0F-467FF249D2F4}"/>
              </a:ext>
            </a:extLst>
          </p:cNvPr>
          <p:cNvSpPr txBox="1"/>
          <p:nvPr/>
        </p:nvSpPr>
        <p:spPr>
          <a:xfrm>
            <a:off x="685781" y="4675756"/>
            <a:ext cx="6994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Разлика између стварних и предиктованих вредности за тест-скуп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28769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19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3CAE0A-AC77-D5D0-6AB5-210CF2EC1D24}"/>
              </a:ext>
            </a:extLst>
          </p:cNvPr>
          <p:cNvSpPr txBox="1">
            <a:spLocks/>
          </p:cNvSpPr>
          <p:nvPr/>
        </p:nvSpPr>
        <p:spPr>
          <a:xfrm>
            <a:off x="251075" y="1711354"/>
            <a:ext cx="8037248" cy="475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Како би се добио модел који боље генерализује, односно даје мању MSE за тест-скуп, креиран је проширени (три пута већи) скуп од 304 188 слика</a:t>
            </a: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Нове слике су добијене применом додавања насумичног осветљења, мале ротације и пресликавања у односу на </a:t>
            </a:r>
            <a:r>
              <a:rPr lang="sr-Cyrl-R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-осу над сликама из постојећег скупа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5C59F-FECA-7CE9-8022-9589AFC25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84" y="4089633"/>
            <a:ext cx="4345629" cy="11403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7D3958-7748-21A3-845D-8AA0409E7EA8}"/>
              </a:ext>
            </a:extLst>
          </p:cNvPr>
          <p:cNvSpPr txBox="1"/>
          <p:nvPr/>
        </p:nvSpPr>
        <p:spPr>
          <a:xfrm>
            <a:off x="2199034" y="5230011"/>
            <a:ext cx="4141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14: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Функција за генерисање нове слике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0694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4" y="490144"/>
            <a:ext cx="7930897" cy="533400"/>
          </a:xfrm>
        </p:spPr>
        <p:txBody>
          <a:bodyPr>
            <a:normAutofit/>
          </a:bodyPr>
          <a:lstStyle/>
          <a:p>
            <a:pPr algn="just"/>
            <a:r>
              <a:rPr lang="sr-Cyrl-B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Задатак рада: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560352"/>
            <a:ext cx="7930897" cy="4979380"/>
          </a:xfrm>
        </p:spPr>
        <p:txBody>
          <a:bodyPr/>
          <a:lstStyle/>
          <a:p>
            <a:pPr algn="just"/>
            <a:r>
              <a:rPr lang="sr-Cyrl-R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Проучити методе за предикцију угла скретања у циљу управљања аутономним возилима коришћењем </a:t>
            </a:r>
            <a:r>
              <a:rPr lang="sr-Cyrl-R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конволуционих</a:t>
            </a:r>
            <a:r>
              <a:rPr lang="sr-Cyrl-R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неуронских мрежа. Упознати се са симулаторима који омогућавају обучавање ових мрежа. У практичном делу имплементирати прототип система који на основу података са камере на возилу одређује угао скретања.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0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20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3CAE0A-AC77-D5D0-6AB5-210CF2EC1D24}"/>
              </a:ext>
            </a:extLst>
          </p:cNvPr>
          <p:cNvSpPr txBox="1">
            <a:spLocks/>
          </p:cNvSpPr>
          <p:nvPr/>
        </p:nvSpPr>
        <p:spPr>
          <a:xfrm>
            <a:off x="251075" y="1702965"/>
            <a:ext cx="8037248" cy="4764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риметна је разлика у вредностима за 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MSE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над тест-скупом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FC39E-4317-0851-79F0-1E165F7FA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1" y="3916975"/>
            <a:ext cx="7378509" cy="20532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396C6D-B5B3-9D76-4864-864357440059}"/>
              </a:ext>
            </a:extLst>
          </p:cNvPr>
          <p:cNvSpPr txBox="1"/>
          <p:nvPr/>
        </p:nvSpPr>
        <p:spPr>
          <a:xfrm>
            <a:off x="950398" y="5962762"/>
            <a:ext cx="61325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Разлика између стварних и предиктованих вредности за тест-скуп при коришћењу проширеног тренинг-скупа</a:t>
            </a:r>
            <a:endParaRPr lang="en-US" sz="1600" i="1" dirty="0"/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A818CAD5-B5C9-7F6B-4E90-2F7EC0CC5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8825102"/>
              </p:ext>
            </p:extLst>
          </p:nvPr>
        </p:nvGraphicFramePr>
        <p:xfrm>
          <a:off x="3452667" y="2374974"/>
          <a:ext cx="425328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093">
                  <a:extLst>
                    <a:ext uri="{9D8B030D-6E8A-4147-A177-3AD203B41FA5}">
                      <a16:colId xmlns:a16="http://schemas.microsoft.com/office/drawing/2014/main" val="665970463"/>
                    </a:ext>
                  </a:extLst>
                </a:gridCol>
                <a:gridCol w="1542595">
                  <a:extLst>
                    <a:ext uri="{9D8B030D-6E8A-4147-A177-3AD203B41FA5}">
                      <a16:colId xmlns:a16="http://schemas.microsoft.com/office/drawing/2014/main" val="1613195192"/>
                    </a:ext>
                  </a:extLst>
                </a:gridCol>
                <a:gridCol w="1542595">
                  <a:extLst>
                    <a:ext uri="{9D8B030D-6E8A-4147-A177-3AD203B41FA5}">
                      <a16:colId xmlns:a16="http://schemas.microsoft.com/office/drawing/2014/main" val="201136805"/>
                    </a:ext>
                  </a:extLst>
                </a:gridCol>
              </a:tblGrid>
              <a:tr h="20485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04647"/>
                  </a:ext>
                </a:extLst>
              </a:tr>
              <a:tr h="299406">
                <a:tc>
                  <a:txBody>
                    <a:bodyPr/>
                    <a:lstStyle/>
                    <a:p>
                      <a:r>
                        <a:rPr lang="sr-Cyrl-R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0.0198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0.0210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495377"/>
                  </a:ext>
                </a:extLst>
              </a:tr>
              <a:tr h="299406">
                <a:tc>
                  <a:txBody>
                    <a:bodyPr/>
                    <a:lstStyle/>
                    <a:p>
                      <a:r>
                        <a:rPr lang="sr-Cyrl-R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 2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0.0116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0.0118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074271"/>
                  </a:ext>
                </a:extLst>
              </a:tr>
              <a:tr h="299406">
                <a:tc>
                  <a:txBody>
                    <a:bodyPr/>
                    <a:lstStyle/>
                    <a:p>
                      <a:r>
                        <a:rPr lang="sr-Cyrl-R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 3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0.0074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0.0093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29253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5EE7A86-DE8A-7AB0-2D48-05C01B4B93B9}"/>
              </a:ext>
            </a:extLst>
          </p:cNvPr>
          <p:cNvSpPr txBox="1"/>
          <p:nvPr/>
        </p:nvSpPr>
        <p:spPr>
          <a:xfrm>
            <a:off x="403807" y="2915577"/>
            <a:ext cx="3048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Табела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sr-Cyrl-R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Вредности за </a:t>
            </a:r>
            <a:r>
              <a:rPr lang="sr-Cyrl-C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MSE </a:t>
            </a:r>
            <a:r>
              <a:rPr lang="sr-Cyrl-R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над тест-подацима </a:t>
            </a:r>
            <a:r>
              <a:rPr lang="sr-Cyrl-C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</a:t>
            </a:r>
            <a:r>
              <a:rPr lang="sr-Cyrl-R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коришћењу</a:t>
            </a:r>
            <a:r>
              <a:rPr lang="sr-Cyrl-C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проширеног</a:t>
            </a:r>
            <a:r>
              <a:rPr lang="sr-Cyrl-R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тренинг-скупа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5819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21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3CAE0A-AC77-D5D0-6AB5-210CF2EC1D24}"/>
              </a:ext>
            </a:extLst>
          </p:cNvPr>
          <p:cNvSpPr txBox="1">
            <a:spLocks/>
          </p:cNvSpPr>
          <p:nvPr/>
        </p:nvSpPr>
        <p:spPr>
          <a:xfrm>
            <a:off x="251075" y="1711354"/>
            <a:ext cx="8037248" cy="2927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 би се визуелизовало како би изгледала вожња када би модел генерисао угао скретања, од слика из тест-скупа направљен је видео-снимак, при чему је у горњем левом углу додата мала слика управљача, која је заротирана за онолико колика је вредност прерачунатог угла</a:t>
            </a:r>
          </a:p>
          <a:p>
            <a:pPr algn="just"/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stvarni_putevi">
            <a:hlinkClick r:id="" action="ppaction://media"/>
            <a:extLst>
              <a:ext uri="{FF2B5EF4-FFF2-40B4-BE49-F238E27FC236}">
                <a16:creationId xmlns:a16="http://schemas.microsoft.com/office/drawing/2014/main" id="{8B597827-4365-863F-3730-4441D06445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4731" y="3497862"/>
            <a:ext cx="4623584" cy="2685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96EC8-270C-B495-FC5C-F45149CF20DE}"/>
              </a:ext>
            </a:extLst>
          </p:cNvPr>
          <p:cNvSpPr txBox="1"/>
          <p:nvPr/>
        </p:nvSpPr>
        <p:spPr>
          <a:xfrm>
            <a:off x="2488314" y="6156827"/>
            <a:ext cx="3562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Снимак 1: Визуелизација тест-вожње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19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симулатор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22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3CAE0A-AC77-D5D0-6AB5-210CF2EC1D24}"/>
              </a:ext>
            </a:extLst>
          </p:cNvPr>
          <p:cNvSpPr txBox="1">
            <a:spLocks/>
          </p:cNvSpPr>
          <p:nvPr/>
        </p:nvSpPr>
        <p:spPr>
          <a:xfrm>
            <a:off x="251075" y="1702965"/>
            <a:ext cx="4512311" cy="4764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 пракси се за симулирање управљања аутомобилом користе симулатори аутономне вожње, а у овом пројекту поступак тренирања модела је поновљен над подацима из симулатора</a:t>
            </a:r>
          </a:p>
          <a:p>
            <a:pPr algn="just"/>
            <a:r>
              <a:rPr lang="sr-Latn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Udacity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Self-Driving Car Simulator је пројекат отвореног кода објављен у сврхе учења, који је имплементиран у развојном окружењу Unity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 покретању апликације може се одабрати једна од две доступне стазе и један од два режима рада: тренинг и аутономни </a:t>
            </a:r>
          </a:p>
          <a:p>
            <a:pPr algn="just"/>
            <a:endParaRPr lang="sr-Cyrl-R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sr-Cyrl-R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sr-Cyrl-R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sr-Cyrl-R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BC902-0C91-24AB-22A6-FE144D95C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04" y="2355912"/>
            <a:ext cx="3224268" cy="2552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D4342-D2C7-AA89-365E-375DE8604C98}"/>
              </a:ext>
            </a:extLst>
          </p:cNvPr>
          <p:cNvSpPr txBox="1"/>
          <p:nvPr/>
        </p:nvSpPr>
        <p:spPr>
          <a:xfrm>
            <a:off x="4763386" y="4908614"/>
            <a:ext cx="3619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Почетни прозор симулатора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5303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792156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 </a:t>
            </a:r>
            <a:r>
              <a:rPr lang="sr-Cyrl-R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симулатор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289797-B19F-55DA-592F-749F42041B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81" y="3987209"/>
            <a:ext cx="3037242" cy="22832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54273-0FFA-82AC-3B75-0785E635BB43}"/>
              </a:ext>
            </a:extLst>
          </p:cNvPr>
          <p:cNvSpPr txBox="1"/>
          <p:nvPr/>
        </p:nvSpPr>
        <p:spPr>
          <a:xfrm>
            <a:off x="595709" y="6270446"/>
            <a:ext cx="2986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17: </a:t>
            </a:r>
            <a:r>
              <a:rPr lang="sr-Cyrl-R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Вожња у симулатору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ABA086-AB62-817A-7C1C-FAD40048E150}"/>
              </a:ext>
            </a:extLst>
          </p:cNvPr>
          <p:cNvSpPr txBox="1">
            <a:spLocks/>
          </p:cNvSpPr>
          <p:nvPr/>
        </p:nvSpPr>
        <p:spPr>
          <a:xfrm>
            <a:off x="251074" y="1697696"/>
            <a:ext cx="7930897" cy="5566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 режиму рада за тренирање чувају се слике са три камере закачене за возило, као и пратећи подаци (брзина, угао скретања и подаци о убрзавању и кочењу)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Коришћена је </a:t>
            </a:r>
            <a:r>
              <a:rPr lang="sr-Cyrl-RS" sz="2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sr-Latn-RS" sz="2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Lake Track</a:t>
            </a:r>
            <a:r>
              <a:rPr lang="sr-Cyrl-RS" sz="2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“ 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стаза овог симулатора (садржи кривине, излазе и улазе на пут, мост и делове где фале линије или има додатних ознака)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sr-Latn-R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6B206-F856-B1BE-B909-C3918B38B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720" y="3987209"/>
            <a:ext cx="4210685" cy="22832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A97237-98DC-FA7E-EC68-B73B8496AE03}"/>
              </a:ext>
            </a:extLst>
          </p:cNvPr>
          <p:cNvSpPr txBox="1"/>
          <p:nvPr/>
        </p:nvSpPr>
        <p:spPr>
          <a:xfrm>
            <a:off x="3848156" y="6270446"/>
            <a:ext cx="4333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18: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Поглед одозго на „</a:t>
            </a:r>
            <a:r>
              <a:rPr lang="sr-Latn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Lake </a:t>
            </a:r>
            <a:r>
              <a:rPr lang="sr-Latn-R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Track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 стазу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429344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симулатор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24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3CAE0A-AC77-D5D0-6AB5-210CF2EC1D24}"/>
              </a:ext>
            </a:extLst>
          </p:cNvPr>
          <p:cNvSpPr txBox="1">
            <a:spLocks/>
          </p:cNvSpPr>
          <p:nvPr/>
        </p:nvSpPr>
        <p:spPr>
          <a:xfrm>
            <a:off x="251075" y="1593167"/>
            <a:ext cx="8037248" cy="4764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Интеракција са симулатором обавља се преко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Flask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апликације</a:t>
            </a: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Када се симулатор покрене у аутономном режиму, у том тренутку се аутоматски позива </a:t>
            </a:r>
            <a:r>
              <a:rPr lang="sr-Latn-R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функција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оквиру функције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telemetry </a:t>
            </a: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обрађују се подаци које шаље симулатор</a:t>
            </a:r>
            <a:r>
              <a:rPr lang="sr-Cyrl-B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као одговор му се достављају управљачке команде</a:t>
            </a:r>
            <a:endParaRPr lang="sr-Cyrl-R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21920-F1D6-6227-2792-B5F8A435E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33" y="3643712"/>
            <a:ext cx="4758690" cy="2768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FB698-42AC-3470-7254-FF1E8E9C4D34}"/>
              </a:ext>
            </a:extLst>
          </p:cNvPr>
          <p:cNvSpPr txBox="1"/>
          <p:nvPr/>
        </p:nvSpPr>
        <p:spPr>
          <a:xfrm>
            <a:off x="3387101" y="6437812"/>
            <a:ext cx="5043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Функција за обраду података из симулатора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2" y="4085438"/>
            <a:ext cx="2800469" cy="187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FB698-42AC-3470-7254-FF1E8E9C4D34}"/>
              </a:ext>
            </a:extLst>
          </p:cNvPr>
          <p:cNvSpPr txBox="1"/>
          <p:nvPr/>
        </p:nvSpPr>
        <p:spPr>
          <a:xfrm>
            <a:off x="168533" y="6017733"/>
            <a:ext cx="361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19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Функције </a:t>
            </a:r>
            <a:r>
              <a:rPr lang="sr-Latn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sr-Latn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send_control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729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симулатор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25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3CAE0A-AC77-D5D0-6AB5-210CF2EC1D24}"/>
              </a:ext>
            </a:extLst>
          </p:cNvPr>
          <p:cNvSpPr txBox="1">
            <a:spLocks/>
          </p:cNvSpPr>
          <p:nvPr/>
        </p:nvSpPr>
        <p:spPr>
          <a:xfrm>
            <a:off x="251075" y="1702965"/>
            <a:ext cx="8037248" cy="4764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Коришћен је тренинг-скуп података који се састоји од 24 108 слика (са три различите камере), добијених у 8 036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фрејмова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при чему се оне налазе у фолдеру „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IMG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а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пратеће информације у фајлу „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driving_log.csv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(</a:t>
            </a:r>
            <a:r>
              <a:rPr lang="sr-Cyrl-R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димензија 320×160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пиксела) се пре прослеђивања моделу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препроцесира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тако да се одсече део хаубе који се види на дну слике, као и део неба који је у горњем делу слике</a:t>
            </a:r>
          </a:p>
          <a:p>
            <a:pPr algn="just"/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3839E1-ABBA-89F3-B041-40FE5CACE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80" y="4321176"/>
            <a:ext cx="2611248" cy="13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F91A04-2E75-0C66-3623-8F1244958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34" y="4321176"/>
            <a:ext cx="2611246" cy="130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8922B7-13B0-6932-2BD5-E965147E3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726" y="4321176"/>
            <a:ext cx="2611246" cy="130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DA3E6-76BE-92C4-ACEF-208BADC912B6}"/>
              </a:ext>
            </a:extLst>
          </p:cNvPr>
          <p:cNvSpPr txBox="1"/>
          <p:nvPr/>
        </p:nvSpPr>
        <p:spPr>
          <a:xfrm>
            <a:off x="991131" y="5651180"/>
            <a:ext cx="6547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Примери слика са леве, средишње и десне камере, респективно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77967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симулатор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26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3CAE0A-AC77-D5D0-6AB5-210CF2EC1D24}"/>
              </a:ext>
            </a:extLst>
          </p:cNvPr>
          <p:cNvSpPr txBox="1">
            <a:spLocks/>
          </p:cNvSpPr>
          <p:nvPr/>
        </p:nvSpPr>
        <p:spPr>
          <a:xfrm>
            <a:off x="251075" y="1711354"/>
            <a:ext cx="8037248" cy="475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Симулатор користи углове у опсегу од -25 до +25 степени, који се складиште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скалирани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на опсег од -1 до 1</a:t>
            </a: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Ниједан од тренираних модела није дао задовољавајуће резултате (аутомобил је наилазио на проблем у кривинама и није успео да до краја извози стазу)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754A7-6ECD-4DA3-FDFF-20A8AC93F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31" y="3758990"/>
            <a:ext cx="5575935" cy="24942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C484F-A1FD-B0F5-2E62-744ADAF2907A}"/>
              </a:ext>
            </a:extLst>
          </p:cNvPr>
          <p:cNvSpPr txBox="1"/>
          <p:nvPr/>
        </p:nvSpPr>
        <p:spPr>
          <a:xfrm>
            <a:off x="1348289" y="6236679"/>
            <a:ext cx="592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Расподела углова скретања у тренинг-скупу података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69858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симулатор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27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3CAE0A-AC77-D5D0-6AB5-210CF2EC1D24}"/>
              </a:ext>
            </a:extLst>
          </p:cNvPr>
          <p:cNvSpPr txBox="1">
            <a:spLocks/>
          </p:cNvSpPr>
          <p:nvPr/>
        </p:nvSpPr>
        <p:spPr>
          <a:xfrm>
            <a:off x="251075" y="1485901"/>
            <a:ext cx="8037248" cy="4982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C0290-8DE2-5A91-EB42-67AEA8186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77" y="1689836"/>
            <a:ext cx="684541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49614-0225-01C9-7C4C-F76491BEDA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77" y="4552951"/>
            <a:ext cx="3145872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imulator_neuspesan">
            <a:hlinkClick r:id="" action="ppaction://media"/>
            <a:extLst>
              <a:ext uri="{FF2B5EF4-FFF2-40B4-BE49-F238E27FC236}">
                <a16:creationId xmlns:a16="http://schemas.microsoft.com/office/drawing/2014/main" id="{F2DAAC61-94AE-13F3-270C-00FA070899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62594" y="4562474"/>
            <a:ext cx="3238500" cy="1619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B3C190-C6EF-07D8-1105-FF745F7BF200}"/>
              </a:ext>
            </a:extLst>
          </p:cNvPr>
          <p:cNvSpPr txBox="1"/>
          <p:nvPr/>
        </p:nvSpPr>
        <p:spPr>
          <a:xfrm>
            <a:off x="1397470" y="4021305"/>
            <a:ext cx="5744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Предиктована</a:t>
            </a:r>
            <a:r>
              <a:rPr lang="sr-Latn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sr-Latn-R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плаво</a:t>
            </a:r>
            <a:r>
              <a:rPr lang="sr-Latn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тачна путања (наранџасто)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A83AB-9E08-538F-2D72-6374575197CE}"/>
              </a:ext>
            </a:extLst>
          </p:cNvPr>
          <p:cNvSpPr txBox="1"/>
          <p:nvPr/>
        </p:nvSpPr>
        <p:spPr>
          <a:xfrm>
            <a:off x="753218" y="6172201"/>
            <a:ext cx="3350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24: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Скретање возила са пута</a:t>
            </a:r>
            <a:endParaRPr lang="en-US" sz="16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482A1-E3D0-D5DE-5F0A-DCA32EF4B710}"/>
              </a:ext>
            </a:extLst>
          </p:cNvPr>
          <p:cNvSpPr txBox="1"/>
          <p:nvPr/>
        </p:nvSpPr>
        <p:spPr>
          <a:xfrm>
            <a:off x="4383366" y="6172201"/>
            <a:ext cx="3443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Снимак 2: Пример неуспешне вожње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264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симулатор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28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3CAE0A-AC77-D5D0-6AB5-210CF2EC1D24}"/>
              </a:ext>
            </a:extLst>
          </p:cNvPr>
          <p:cNvSpPr txBox="1">
            <a:spLocks/>
          </p:cNvSpPr>
          <p:nvPr/>
        </p:nvSpPr>
        <p:spPr>
          <a:xfrm>
            <a:off x="251075" y="1559181"/>
            <a:ext cx="8037248" cy="5011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Како би се добио функционалан модел генерисан је нови скуп података (320 000 слика), применом техника за проширивање постојећег скупа (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промена осветљености, смицање и пресликавање у односу на 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-осу)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Неке од мера перформанси за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валидацију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аутономних возила су: број интервенција од стране возача или просечно пређено растојање између интервенција, прецизност, укупно време потребно за достизање циља итд.</a:t>
            </a: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 овом пројекту је посматрана прецизност, тј. удаљеност возила од средине траке, при чему је рачуната вредност за 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MSE (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изражена у 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sr-Latn-RS" sz="20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између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предиктоване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путање која се поклапа са средиштем стазе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EEDAB-66D0-4063-5567-9F21E6394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19" y="2816157"/>
            <a:ext cx="3913926" cy="1225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581CC-36DD-11D5-18D4-2D167D51A71A}"/>
              </a:ext>
            </a:extLst>
          </p:cNvPr>
          <p:cNvSpPr txBox="1"/>
          <p:nvPr/>
        </p:nvSpPr>
        <p:spPr>
          <a:xfrm>
            <a:off x="3320318" y="4041843"/>
            <a:ext cx="4141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25: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Функција за генерисање нове слике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473791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885825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система за предикцију угла скретања возила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симулатор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29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3CAE0A-AC77-D5D0-6AB5-210CF2EC1D24}"/>
              </a:ext>
            </a:extLst>
          </p:cNvPr>
          <p:cNvSpPr txBox="1">
            <a:spLocks/>
          </p:cNvSpPr>
          <p:nvPr/>
        </p:nvSpPr>
        <p:spPr>
          <a:xfrm>
            <a:off x="251075" y="1485901"/>
            <a:ext cx="8037248" cy="4982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1C3742A0-3E8C-C6D3-218A-D76798C85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990190"/>
              </p:ext>
            </p:extLst>
          </p:nvPr>
        </p:nvGraphicFramePr>
        <p:xfrm>
          <a:off x="4169327" y="4631770"/>
          <a:ext cx="3682768" cy="1469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412">
                  <a:extLst>
                    <a:ext uri="{9D8B030D-6E8A-4147-A177-3AD203B41FA5}">
                      <a16:colId xmlns:a16="http://schemas.microsoft.com/office/drawing/2014/main" val="665970463"/>
                    </a:ext>
                  </a:extLst>
                </a:gridCol>
                <a:gridCol w="1335678">
                  <a:extLst>
                    <a:ext uri="{9D8B030D-6E8A-4147-A177-3AD203B41FA5}">
                      <a16:colId xmlns:a16="http://schemas.microsoft.com/office/drawing/2014/main" val="1613195192"/>
                    </a:ext>
                  </a:extLst>
                </a:gridCol>
                <a:gridCol w="1335678">
                  <a:extLst>
                    <a:ext uri="{9D8B030D-6E8A-4147-A177-3AD203B41FA5}">
                      <a16:colId xmlns:a16="http://schemas.microsoft.com/office/drawing/2014/main" val="201136805"/>
                    </a:ext>
                  </a:extLst>
                </a:gridCol>
              </a:tblGrid>
              <a:tr h="267593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04647"/>
                  </a:ext>
                </a:extLst>
              </a:tr>
              <a:tr h="368002">
                <a:tc>
                  <a:txBody>
                    <a:bodyPr/>
                    <a:lstStyle/>
                    <a:p>
                      <a:r>
                        <a:rPr lang="sr-Cyrl-R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0.6201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0.6939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495377"/>
                  </a:ext>
                </a:extLst>
              </a:tr>
              <a:tr h="368002">
                <a:tc>
                  <a:txBody>
                    <a:bodyPr/>
                    <a:lstStyle/>
                    <a:p>
                      <a:r>
                        <a:rPr lang="sr-Cyrl-R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 2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0.5787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0.4248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074271"/>
                  </a:ext>
                </a:extLst>
              </a:tr>
              <a:tr h="368002">
                <a:tc>
                  <a:txBody>
                    <a:bodyPr/>
                    <a:lstStyle/>
                    <a:p>
                      <a:r>
                        <a:rPr lang="sr-Cyrl-R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 3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0.3532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C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0.3818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2925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093E28-0289-8A51-3E0F-967AB45D54F0}"/>
              </a:ext>
            </a:extLst>
          </p:cNvPr>
          <p:cNvSpPr txBox="1"/>
          <p:nvPr/>
        </p:nvSpPr>
        <p:spPr>
          <a:xfrm>
            <a:off x="3724712" y="6121024"/>
            <a:ext cx="4550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Табела </a:t>
            </a:r>
            <a:r>
              <a:rPr lang="sr-Cyrl-R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Вредности за </a:t>
            </a:r>
            <a:r>
              <a:rPr lang="sr-Cyrl-C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MSE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над тест-подацима </a:t>
            </a:r>
            <a:r>
              <a:rPr lang="sr-Cyrl-C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коришћењу</a:t>
            </a:r>
            <a:r>
              <a:rPr lang="sr-Cyrl-C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проширеног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тренинг-скупа</a:t>
            </a:r>
            <a:endParaRPr lang="en-US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018CF-C9AD-47E2-30A9-236C555A7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7" y="1726934"/>
            <a:ext cx="7164198" cy="219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imulator_uspesan">
            <a:hlinkClick r:id="" action="ppaction://media"/>
            <a:extLst>
              <a:ext uri="{FF2B5EF4-FFF2-40B4-BE49-F238E27FC236}">
                <a16:creationId xmlns:a16="http://schemas.microsoft.com/office/drawing/2014/main" id="{CA3C2AA8-8E7B-525D-F679-6AD3D04E45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7897" y="4631770"/>
            <a:ext cx="3036815" cy="14806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260AEC-7C15-87EC-885A-073B7B6802AF}"/>
              </a:ext>
            </a:extLst>
          </p:cNvPr>
          <p:cNvSpPr txBox="1"/>
          <p:nvPr/>
        </p:nvSpPr>
        <p:spPr>
          <a:xfrm>
            <a:off x="1382968" y="3874692"/>
            <a:ext cx="5660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</a:t>
            </a:r>
            <a:r>
              <a:rPr lang="sr-Cyrl-RS" sz="16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26: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Предиктована</a:t>
            </a:r>
            <a:r>
              <a:rPr lang="sr-Latn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sr-Latn-R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плаво</a:t>
            </a:r>
            <a:r>
              <a:rPr lang="sr-Latn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тачна путања (наранџасто) при коришћењу проширеног тренинг-скупа </a:t>
            </a:r>
            <a:endParaRPr lang="en-US" sz="16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9CD44-CAC7-967B-7494-ABD106683A04}"/>
              </a:ext>
            </a:extLst>
          </p:cNvPr>
          <p:cNvSpPr txBox="1"/>
          <p:nvPr/>
        </p:nvSpPr>
        <p:spPr>
          <a:xfrm>
            <a:off x="599464" y="6179104"/>
            <a:ext cx="3249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Снимак 3: Пример успешне вожње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6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494863"/>
            <a:ext cx="7930897" cy="533400"/>
          </a:xfrm>
        </p:spPr>
        <p:txBody>
          <a:bodyPr>
            <a:normAutofit/>
          </a:bodyPr>
          <a:lstStyle/>
          <a:p>
            <a:pPr algn="just"/>
            <a:r>
              <a:rPr lang="sr-Cyrl-B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275127"/>
            <a:ext cx="7930897" cy="5301842"/>
          </a:xfrm>
        </p:spPr>
        <p:txBody>
          <a:bodyPr>
            <a:noAutofit/>
          </a:bodyPr>
          <a:lstStyle/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 развојем технологије и аутомобилске индустрије развијала се и идеја о реализацији аутономних возила</a:t>
            </a: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Употреба оваквих возила требало би да допринесе побољшању ефикасности и економичности вожње</a:t>
            </a: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 процесу аутономног управљања возилом најзначајнију улогу имају сензори, заједно са алгоритмима вештачке интелигенције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чекује се да ће ови системи моћи да надгледају окружење, да доносе одлуке и у потпуности замене возача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Симулација – један од најзначајнијих корака 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риликом креирања аутономних система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Прототип система за предикцију угла скретања возила:</a:t>
            </a:r>
            <a:endParaRPr lang="sr-Cyrl-R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/>
            <a:r>
              <a:rPr lang="sr-Latn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PilotNet</a:t>
            </a: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конволуциона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неуронска мрежа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/>
            <a:r>
              <a:rPr lang="sr-Latn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Udacity</a:t>
            </a: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Self-Driving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Simulator</a:t>
            </a:r>
            <a:endParaRPr lang="sr-Cyrl-BA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6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482366"/>
            <a:ext cx="7930897" cy="533400"/>
          </a:xfrm>
        </p:spPr>
        <p:txBody>
          <a:bodyPr>
            <a:noAutofit/>
          </a:bodyPr>
          <a:lstStyle/>
          <a:p>
            <a:pPr algn="just"/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Закључак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30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3CAE0A-AC77-D5D0-6AB5-210CF2EC1D24}"/>
              </a:ext>
            </a:extLst>
          </p:cNvPr>
          <p:cNvSpPr txBox="1">
            <a:spLocks/>
          </p:cNvSpPr>
          <p:nvPr/>
        </p:nvSpPr>
        <p:spPr>
          <a:xfrm>
            <a:off x="251075" y="1438712"/>
            <a:ext cx="8037248" cy="5419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Данас већина модернијих аутомобила има одређени степен аутоматизације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Дубоко учење има значајну улогу у аутономним возилима</a:t>
            </a:r>
            <a:endParaRPr lang="sr-Cyrl-R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од-краја-до-краја: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PilotNet</a:t>
            </a: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конволуциона</a:t>
            </a: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мрежа за предикцију угла скретања возила на основу података са камера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овом раду је креиран прототип система за предикцију угла скретања трениран сликама стварних путева и сликама из симулатора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Успешно је реализована аутономна вожња на задатој стази у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Udacity Self-Driving Car </a:t>
            </a: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симулатору</a:t>
            </a:r>
          </a:p>
          <a:p>
            <a:pPr algn="just"/>
            <a:r>
              <a:rPr lang="sr-Cyrl-RS" sz="20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Овакав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 се може проширити тако да мрежа не генерише само угао скретања, већ и остале управљачке команде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76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4" y="477304"/>
            <a:ext cx="7930897" cy="533400"/>
          </a:xfrm>
        </p:spPr>
        <p:txBody>
          <a:bodyPr>
            <a:normAutofit/>
          </a:bodyPr>
          <a:lstStyle/>
          <a:p>
            <a:pPr algn="just"/>
            <a:r>
              <a:rPr lang="sr-Cyrl-B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Аутономна возила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историјски развој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275127"/>
            <a:ext cx="7930897" cy="5020898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Аутономна возила (енг. self-driving vehicle) су она која се могу безбедно кретати без потребе за интервенцијом од стране возача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Њујорку је 1925. представљен један од првих аутоматизованих система за вожњу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Напретку развоја аутономних возила значајно су допринели пројекти покренути 80-их година прошлог века</a:t>
            </a:r>
          </a:p>
          <a:p>
            <a:pPr algn="just"/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Данас многе велике компаније развијају своје моделе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EDF6C-D432-2967-1D18-E718A601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82" y="4370389"/>
            <a:ext cx="3535986" cy="1743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4B471-8967-3D98-CFC7-7AC32449E9AC}"/>
              </a:ext>
            </a:extLst>
          </p:cNvPr>
          <p:cNvSpPr txBox="1"/>
          <p:nvPr/>
        </p:nvSpPr>
        <p:spPr>
          <a:xfrm>
            <a:off x="503598" y="6087342"/>
            <a:ext cx="406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Слика 1: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Аутомобил „Америчко Чудо“ </a:t>
            </a:r>
            <a:endParaRPr lang="en-US" sz="16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E59D1-7368-6FD8-12B2-1CBF8DB73B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72" y="3260646"/>
            <a:ext cx="6665112" cy="3514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1C1CB3-DB76-44A3-A405-3CC2F67E16FD}"/>
              </a:ext>
            </a:extLst>
          </p:cNvPr>
          <p:cNvSpPr txBox="1"/>
          <p:nvPr/>
        </p:nvSpPr>
        <p:spPr>
          <a:xfrm>
            <a:off x="4299361" y="6084680"/>
            <a:ext cx="3910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C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2: </a:t>
            </a:r>
            <a:r>
              <a:rPr lang="sr-Cyrl-R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утомобил</a:t>
            </a:r>
            <a:r>
              <a:rPr lang="sr-Cyrl-C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опремљен 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„</a:t>
            </a:r>
            <a:r>
              <a:rPr lang="sr-Cyrl-C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Waymo</a:t>
            </a:r>
            <a:r>
              <a:rPr lang="sr-Cyrl-C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C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Driver</a:t>
            </a:r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sr-Cyrl-C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технологијом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6951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" y="477257"/>
            <a:ext cx="7930897" cy="533400"/>
          </a:xfrm>
        </p:spPr>
        <p:txBody>
          <a:bodyPr>
            <a:normAutofit/>
          </a:bodyPr>
          <a:lstStyle/>
          <a:p>
            <a:pPr algn="just"/>
            <a:r>
              <a:rPr lang="sr-Cyrl-B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Аутономна возила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SAE </a:t>
            </a:r>
            <a:r>
              <a:rPr lang="sr-Cyrl-R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класификација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275127"/>
            <a:ext cx="7930897" cy="5020898"/>
          </a:xfrm>
        </p:spPr>
        <p:txBody>
          <a:bodyPr>
            <a:noAutofit/>
          </a:bodyPr>
          <a:lstStyle/>
          <a:p>
            <a:pPr algn="just"/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Удружење инжењера аутомобилске индустрије (</a:t>
            </a:r>
            <a:r>
              <a:rPr lang="sr-Cyrl-B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енг</a:t>
            </a:r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Society of Automotive Engineers, SAE) </a:t>
            </a:r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дефинише шест нивоа аутономије у возилима:</a:t>
            </a:r>
          </a:p>
          <a:p>
            <a:pPr marL="0" indent="0" algn="just">
              <a:buNone/>
            </a:pP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sr-Cyrl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Ниво 0 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без аутоматизације</a:t>
            </a: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</a:rPr>
              <a:t>Ниво 1 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помоћ возачу</a:t>
            </a: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</a:rPr>
              <a:t>Ниво 2 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делимична аутоматизација</a:t>
            </a: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</a:rPr>
              <a:t>Ниво 3 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sr-Cyrl-R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условна аутоматизација</a:t>
            </a: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</a:rPr>
              <a:t>Ниво 4 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висока аутоматизација</a:t>
            </a: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</a:rPr>
              <a:t>Ниво 5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потпуна аутоматизација</a:t>
            </a:r>
            <a:endParaRPr lang="sr-Cyrl-BA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73F1F37-6716-44A5-6A67-9D5B12A0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65" y="2466363"/>
            <a:ext cx="3712394" cy="3553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69BF6-6FB6-05EC-8B47-E641B24C0F2E}"/>
              </a:ext>
            </a:extLst>
          </p:cNvPr>
          <p:cNvSpPr txBox="1"/>
          <p:nvPr/>
        </p:nvSpPr>
        <p:spPr>
          <a:xfrm>
            <a:off x="4509082" y="6002924"/>
            <a:ext cx="3586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BA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3: Нивои аутономије у возилима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53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6" y="480511"/>
            <a:ext cx="7930897" cy="533400"/>
          </a:xfrm>
        </p:spPr>
        <p:txBody>
          <a:bodyPr>
            <a:normAutofit/>
          </a:bodyPr>
          <a:lstStyle/>
          <a:p>
            <a:pPr algn="just"/>
            <a:r>
              <a:rPr lang="sr-Cyrl-B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Аутономна возила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сензори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0A13AC-1F6A-4A8D-E3B0-FED5734A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6" y="1275127"/>
            <a:ext cx="7930896" cy="5020897"/>
          </a:xfrm>
        </p:spPr>
        <p:txBody>
          <a:bodyPr>
            <a:normAutofit/>
          </a:bodyPr>
          <a:lstStyle/>
          <a:p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ензори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омогућавају возилу да „види“ шта се дешава на путу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2331F33A-26AE-04AC-CD8A-F4B5A0ABF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6" y="2216644"/>
            <a:ext cx="5861843" cy="17705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503BA8-C468-D196-BC94-9FF83130C4D3}"/>
              </a:ext>
            </a:extLst>
          </p:cNvPr>
          <p:cNvSpPr txBox="1"/>
          <p:nvPr/>
        </p:nvSpPr>
        <p:spPr>
          <a:xfrm>
            <a:off x="1632799" y="4061198"/>
            <a:ext cx="476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Слика 4: Најчешћа позиција сензора на аутомобилу 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Cameras_illustration_video">
            <a:hlinkClick r:id="" action="ppaction://media"/>
            <a:extLst>
              <a:ext uri="{FF2B5EF4-FFF2-40B4-BE49-F238E27FC236}">
                <a16:creationId xmlns:a16="http://schemas.microsoft.com/office/drawing/2014/main" id="{48BE9354-2194-6A2B-14DE-31312A2E8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1076" y="4929081"/>
            <a:ext cx="2608358" cy="1526726"/>
          </a:xfrm>
          <a:prstGeom prst="rect">
            <a:avLst/>
          </a:prstGeom>
        </p:spPr>
      </p:pic>
      <p:pic>
        <p:nvPicPr>
          <p:cNvPr id="22" name="Lidar_illustration_video">
            <a:hlinkClick r:id="" action="ppaction://media"/>
            <a:extLst>
              <a:ext uri="{FF2B5EF4-FFF2-40B4-BE49-F238E27FC236}">
                <a16:creationId xmlns:a16="http://schemas.microsoft.com/office/drawing/2014/main" id="{66A3B55F-CBE7-0900-ABE1-3E99381240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868" y="4929081"/>
            <a:ext cx="2714179" cy="1526726"/>
          </a:xfrm>
          <a:prstGeom prst="rect">
            <a:avLst/>
          </a:prstGeom>
        </p:spPr>
      </p:pic>
      <p:pic>
        <p:nvPicPr>
          <p:cNvPr id="23" name="Radar_illustration_video">
            <a:hlinkClick r:id="" action="ppaction://media"/>
            <a:extLst>
              <a:ext uri="{FF2B5EF4-FFF2-40B4-BE49-F238E27FC236}">
                <a16:creationId xmlns:a16="http://schemas.microsoft.com/office/drawing/2014/main" id="{5A901E86-C663-94C7-AF74-CBF1ADF5A3B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59434" y="4929081"/>
            <a:ext cx="2714179" cy="15267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5272C8-DFB4-F5E2-6461-5E58B606D4BA}"/>
              </a:ext>
            </a:extLst>
          </p:cNvPr>
          <p:cNvSpPr txBox="1"/>
          <p:nvPr/>
        </p:nvSpPr>
        <p:spPr>
          <a:xfrm>
            <a:off x="1144620" y="6370022"/>
            <a:ext cx="88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камера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13C2B6-E49A-86AA-F606-609F606D565A}"/>
              </a:ext>
            </a:extLst>
          </p:cNvPr>
          <p:cNvSpPr txBox="1"/>
          <p:nvPr/>
        </p:nvSpPr>
        <p:spPr>
          <a:xfrm>
            <a:off x="6576954" y="637002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лидар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29B39-25F6-8644-844E-21CD6EB30EAB}"/>
              </a:ext>
            </a:extLst>
          </p:cNvPr>
          <p:cNvSpPr txBox="1"/>
          <p:nvPr/>
        </p:nvSpPr>
        <p:spPr>
          <a:xfrm>
            <a:off x="3834848" y="637002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радар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4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7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75" y="483571"/>
            <a:ext cx="7930897" cy="533400"/>
          </a:xfrm>
        </p:spPr>
        <p:txBody>
          <a:bodyPr>
            <a:normAutofit/>
          </a:bodyPr>
          <a:lstStyle/>
          <a:p>
            <a:pPr algn="just"/>
            <a:r>
              <a:rPr lang="sr-Cyrl-B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Аутономна возила </a:t>
            </a:r>
            <a:r>
              <a:rPr lang="sr-Cyrl-R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архитектура система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275127"/>
            <a:ext cx="7930897" cy="5020898"/>
          </a:xfrm>
        </p:spPr>
        <p:txBody>
          <a:bodyPr>
            <a:noAutofit/>
          </a:bodyPr>
          <a:lstStyle/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Софтверски систем аутономних возила може бити дизајниран као централизован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возило) или дистрибуиран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VANET –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енг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Vehicular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hoc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NETwork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 реализацији аутономних система могу се издвојити два архитектурна приступа: модуларни (декомпозиција проблема) и од-краја-до-краја (неуронске мреже)</a:t>
            </a:r>
            <a:endParaRPr lang="sr-Cyrl-B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2E9DB-B910-57C7-B09B-8A11268A5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86" y="3429000"/>
            <a:ext cx="5151108" cy="2362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D3CF3B-5409-9CD8-6FBC-AF44D3039E22}"/>
              </a:ext>
            </a:extLst>
          </p:cNvPr>
          <p:cNvSpPr txBox="1"/>
          <p:nvPr/>
        </p:nvSpPr>
        <p:spPr>
          <a:xfrm>
            <a:off x="958263" y="5791380"/>
            <a:ext cx="6511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Слика 5: Модуларни систем (изнад) и систем од-краја-до-краја (испод) 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B9B01-9B26-9C14-7CFE-41A5AEAC6614}"/>
              </a:ext>
            </a:extLst>
          </p:cNvPr>
          <p:cNvSpPr/>
          <p:nvPr/>
        </p:nvSpPr>
        <p:spPr>
          <a:xfrm>
            <a:off x="6031126" y="4437776"/>
            <a:ext cx="728268" cy="238819"/>
          </a:xfrm>
          <a:prstGeom prst="rect">
            <a:avLst/>
          </a:prstGeom>
          <a:solidFill>
            <a:srgbClr val="242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70CDE-396F-1299-6EBD-FD65C7581DC1}"/>
              </a:ext>
            </a:extLst>
          </p:cNvPr>
          <p:cNvSpPr/>
          <p:nvPr/>
        </p:nvSpPr>
        <p:spPr>
          <a:xfrm>
            <a:off x="6031126" y="5635606"/>
            <a:ext cx="728268" cy="238819"/>
          </a:xfrm>
          <a:prstGeom prst="rect">
            <a:avLst/>
          </a:prstGeom>
          <a:solidFill>
            <a:srgbClr val="242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51C3E-1E61-84F3-5715-40A9EAB84E7D}"/>
              </a:ext>
            </a:extLst>
          </p:cNvPr>
          <p:cNvSpPr/>
          <p:nvPr/>
        </p:nvSpPr>
        <p:spPr>
          <a:xfrm>
            <a:off x="6160668" y="3434082"/>
            <a:ext cx="728268" cy="238819"/>
          </a:xfrm>
          <a:prstGeom prst="rect">
            <a:avLst/>
          </a:prstGeom>
          <a:solidFill>
            <a:srgbClr val="242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73E529-607B-DC9B-8842-48B6484EEE6D}"/>
              </a:ext>
            </a:extLst>
          </p:cNvPr>
          <p:cNvSpPr/>
          <p:nvPr/>
        </p:nvSpPr>
        <p:spPr>
          <a:xfrm>
            <a:off x="6095897" y="4627406"/>
            <a:ext cx="728268" cy="238819"/>
          </a:xfrm>
          <a:prstGeom prst="rect">
            <a:avLst/>
          </a:prstGeom>
          <a:solidFill>
            <a:srgbClr val="242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2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5" y="1711354"/>
            <a:ext cx="7930897" cy="5054572"/>
          </a:xfrm>
        </p:spPr>
        <p:txBody>
          <a:bodyPr>
            <a:noAutofit/>
          </a:bodyPr>
          <a:lstStyle/>
          <a:p>
            <a:pPr algn="just"/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Дубока </a:t>
            </a:r>
            <a:r>
              <a:rPr lang="sr-Cyrl-B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конволуциона</a:t>
            </a:r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неуронска мрежа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конволуциони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слојеви, слојеви сажимања, слојеви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активационе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функције, потпуно повезани слојеви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аутономним возилима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детекција препрека, детекција саобраћајних трака, препознавање пешака итд.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B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Имитационо</a:t>
            </a:r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учење</a:t>
            </a:r>
          </a:p>
          <a:p>
            <a:pPr lvl="1" algn="just"/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клонирање понашања (</a:t>
            </a:r>
            <a:r>
              <a:rPr lang="sr-Cyrl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енг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sr-Latn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behavior</a:t>
            </a: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cloning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возача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PilotNet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sr-Cyrl-R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/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мапирање опажања са сензора у управљачке команде</a:t>
            </a: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условно </a:t>
            </a:r>
            <a:r>
              <a:rPr lang="sr-Cyrl-R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имитационо</a:t>
            </a:r>
            <a:r>
              <a:rPr lang="sr-Cyrl-R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учење и </a:t>
            </a:r>
            <a:r>
              <a:rPr lang="sr-Cyrl-R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имитационо</a:t>
            </a:r>
            <a:r>
              <a:rPr lang="sr-Cyrl-R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учење „варањем“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Учење </a:t>
            </a:r>
            <a:r>
              <a:rPr lang="sr-Cyrl-B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поткрепљивањем</a:t>
            </a:r>
            <a:endParaRPr lang="sr-Cyrl-B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r>
              <a:rPr lang="sr-Cyrl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гент се обучава кроз интеракцију са окружењем</a:t>
            </a:r>
          </a:p>
          <a:p>
            <a:pPr lvl="1" algn="just"/>
            <a:r>
              <a:rPr lang="sr-Cyrl-R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учење на основу искуства</a:t>
            </a:r>
            <a:endParaRPr lang="sr-Cyrl-B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sr-Cyrl-R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D10B258-5AC0-5248-09C6-53F77900C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290066"/>
            <a:ext cx="636302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Cyrl-RS" altLang="en-US" sz="3200" b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Технике дубоког учења </a:t>
            </a:r>
            <a:br>
              <a:rPr kumimoji="0" lang="sr-Cyrl-RS" altLang="en-US" sz="3200" b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sr-Cyrl-RS" altLang="en-US" sz="3200" b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 управљање аутономним возилима</a:t>
            </a:r>
            <a:endParaRPr kumimoji="0" lang="en-US" altLang="en-US" sz="3200" b="0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8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7F15-0AD0-4043-693C-E07EFAA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6" y="494863"/>
            <a:ext cx="7930897" cy="533400"/>
          </a:xfrm>
        </p:spPr>
        <p:txBody>
          <a:bodyPr>
            <a:normAutofit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PilotNet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0370-9B6E-E1A3-CE9B-A23C5A87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76" y="1266738"/>
            <a:ext cx="7930897" cy="5436065"/>
          </a:xfrm>
        </p:spPr>
        <p:txBody>
          <a:bodyPr>
            <a:noAutofit/>
          </a:bodyPr>
          <a:lstStyle/>
          <a:p>
            <a:pPr algn="just"/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Компанија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</a:t>
            </a: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2016. године објављује рад 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„</a:t>
            </a:r>
            <a:r>
              <a:rPr lang="sr-Cyrl-C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sr-Cyrl-C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C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sr-Cyrl-C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C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sr-Cyrl-C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C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sr-Cyrl-C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C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sr-Cyrl-C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C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Self-Driving</a:t>
            </a:r>
            <a:r>
              <a:rPr lang="sr-Cyrl-C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C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Cars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  <a:endParaRPr lang="sr-Cyrl-R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Конволуциона</a:t>
            </a:r>
            <a:r>
              <a:rPr lang="sr-Cyrl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неуронска мрежа за предикцију угла скретања возила коришћењем камере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режа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мапира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пикселе са централне предње камере директно у угао скретања </a:t>
            </a: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Тренинг-подаци (око 72 сата вожње) су прикупљени (при различит</a:t>
            </a:r>
            <a:r>
              <a:rPr lang="sr-Latn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 светлосним и временским условима) са три камере </a:t>
            </a:r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возилу</a:t>
            </a:r>
          </a:p>
          <a:p>
            <a:pPr algn="just"/>
            <a:r>
              <a:rPr lang="sr-Cyrl-R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 леве и десне камере могу се добити два специфична </a:t>
            </a:r>
            <a:r>
              <a:rPr lang="sr-Cyrl-R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помераја</a:t>
            </a:r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 односу на централни положај</a:t>
            </a:r>
            <a:endParaRPr lang="sr-Cyrl-R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Тренинг-скуп садржи слике издвојене из видео-снимака, упарене са одговарајућим углом скретања</a:t>
            </a:r>
          </a:p>
          <a:p>
            <a:pPr algn="just"/>
            <a:r>
              <a:rPr lang="sr-Cyrl-R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Мрежа је тренирана тако да минимизује средњу квадратну грешку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5A47-668B-D714-E56B-882EE7E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3128C-CAA3-4E47-BA5D-4F819F9354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1499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6637</TotalTime>
  <Words>2026</Words>
  <Application>Microsoft Office PowerPoint</Application>
  <PresentationFormat>On-screen Show (4:3)</PresentationFormat>
  <Paragraphs>256</Paragraphs>
  <Slides>30</Slides>
  <Notes>20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Century Schoolbook</vt:lpstr>
      <vt:lpstr>Microsoft Sans Serif</vt:lpstr>
      <vt:lpstr>Times New Roman</vt:lpstr>
      <vt:lpstr>Wingdings 2</vt:lpstr>
      <vt:lpstr>View</vt:lpstr>
      <vt:lpstr>УПРАВЉАЊЕ АУТОНОМНИМ ВОЗИЛИМА  ПРИМЕНОМ КОНВОЛУЦИОНИХ  НЕУРОНСКИХ МРЕЖА  -ДИПЛОМСКИ РАД-</vt:lpstr>
      <vt:lpstr>Задатак рада:</vt:lpstr>
      <vt:lpstr>Увод</vt:lpstr>
      <vt:lpstr>Аутономна возила – историјски развој</vt:lpstr>
      <vt:lpstr>Аутономна возила – SAE класификација</vt:lpstr>
      <vt:lpstr>Аутономна возила – сензори</vt:lpstr>
      <vt:lpstr>Аутономна возила – архитектура система</vt:lpstr>
      <vt:lpstr>Технике дубоког учења  за управљање аутономним возилима</vt:lpstr>
      <vt:lpstr>PilotNet </vt:lpstr>
      <vt:lpstr>PilotNet</vt:lpstr>
      <vt:lpstr>Симулатори аутономне вожње</vt:lpstr>
      <vt:lpstr>Прототип система за предикцију угла скретања возила</vt:lpstr>
      <vt:lpstr>Прототип система за предикцију угла скретања возила</vt:lpstr>
      <vt:lpstr>Прототип система за предикцију угла скретања возила</vt:lpstr>
      <vt:lpstr>Прототип система за предикцију угла скретања возила</vt:lpstr>
      <vt:lpstr>Прототип система за предикцију угла скретања возила</vt:lpstr>
      <vt:lpstr>Прототип система за предикцију угла скретања возила</vt:lpstr>
      <vt:lpstr>Прототип система за предикцију угла скретања возила</vt:lpstr>
      <vt:lpstr>Прототип система за предикцију угла скретања возила</vt:lpstr>
      <vt:lpstr>Прототип система за предикцију угла скретања возила</vt:lpstr>
      <vt:lpstr>Прототип система за предикцију угла скретања возила</vt:lpstr>
      <vt:lpstr>Прототип система за предикцију угла скретања возила – симулатор</vt:lpstr>
      <vt:lpstr>Прототип система за предикцију угла скретања возила – симулатор</vt:lpstr>
      <vt:lpstr>Прототип система за предикцију угла скретања возила – симулатор</vt:lpstr>
      <vt:lpstr>Прототип система за предикцију угла скретања возила – симулатор</vt:lpstr>
      <vt:lpstr>Прототип система за предикцију угла скретања возила – симулатор</vt:lpstr>
      <vt:lpstr>Прототип система за предикцију угла скретања возила – симулатор</vt:lpstr>
      <vt:lpstr>Прототип система за предикцију угла скретања возила – симулатор</vt:lpstr>
      <vt:lpstr>Прототип система за предикцију угла скретања возила – симулатор</vt:lpstr>
      <vt:lpstr>Закључак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PC1</dc:creator>
  <cp:lastModifiedBy>Ivana Milivojevic</cp:lastModifiedBy>
  <cp:revision>365</cp:revision>
  <dcterms:created xsi:type="dcterms:W3CDTF">2023-10-07T09:26:20Z</dcterms:created>
  <dcterms:modified xsi:type="dcterms:W3CDTF">2023-11-27T08:19:49Z</dcterms:modified>
</cp:coreProperties>
</file>